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  <p:sldMasterId id="2147483694" r:id="rId2"/>
    <p:sldMasterId id="2147483706" r:id="rId3"/>
  </p:sldMasterIdLst>
  <p:notesMasterIdLst>
    <p:notesMasterId r:id="rId29"/>
  </p:notesMasterIdLst>
  <p:sldIdLst>
    <p:sldId id="582" r:id="rId4"/>
    <p:sldId id="642" r:id="rId5"/>
    <p:sldId id="610" r:id="rId6"/>
    <p:sldId id="609" r:id="rId7"/>
    <p:sldId id="608" r:id="rId8"/>
    <p:sldId id="607" r:id="rId9"/>
    <p:sldId id="583" r:id="rId10"/>
    <p:sldId id="584" r:id="rId11"/>
    <p:sldId id="585" r:id="rId12"/>
    <p:sldId id="586" r:id="rId13"/>
    <p:sldId id="512" r:id="rId14"/>
    <p:sldId id="513" r:id="rId15"/>
    <p:sldId id="385" r:id="rId16"/>
    <p:sldId id="489" r:id="rId17"/>
    <p:sldId id="617" r:id="rId18"/>
    <p:sldId id="490" r:id="rId19"/>
    <p:sldId id="522" r:id="rId20"/>
    <p:sldId id="501" r:id="rId21"/>
    <p:sldId id="611" r:id="rId22"/>
    <p:sldId id="612" r:id="rId23"/>
    <p:sldId id="613" r:id="rId24"/>
    <p:sldId id="614" r:id="rId25"/>
    <p:sldId id="615" r:id="rId26"/>
    <p:sldId id="616" r:id="rId27"/>
    <p:sldId id="580" r:id="rId2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00"/>
    <a:srgbClr val="800080"/>
    <a:srgbClr val="FF6600"/>
    <a:srgbClr val="FF0000"/>
    <a:srgbClr val="000066"/>
    <a:srgbClr val="FFFF99"/>
    <a:srgbClr val="D25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/>
    <p:restoredTop sz="94585"/>
  </p:normalViewPr>
  <p:slideViewPr>
    <p:cSldViewPr showGuides="1">
      <p:cViewPr varScale="1">
        <p:scale>
          <a:sx n="75" d="100"/>
          <a:sy n="75" d="100"/>
        </p:scale>
        <p:origin x="1248" y="72"/>
      </p:cViewPr>
      <p:guideLst>
        <p:guide orient="horz" pos="2160"/>
        <p:guide pos="29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kumimoji="1" sz="1200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kumimoji="1" sz="1200">
                <a:latin typeface="Verdana" panose="020B060403050404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kumimoji="1" sz="1200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Verdana" panose="020B0604030504040204" pitchFamily="34" charset="0"/>
              </a:rPr>
              <a:t>‹#›</a:t>
            </a:fld>
            <a:endParaRPr lang="zh-CN" altLang="en-US" sz="12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271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3491" name="文本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60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4515" name="文本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033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标题，内容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2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2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/>
            <a:fld id="{9A0DB2DC-4C9A-4742-B13C-FB6460FD3503}" type="slidenum">
              <a:rPr lang="en-US" altLang="zh-CN" dirty="0"/>
              <a:t>‹#›</a:t>
            </a:fld>
            <a:endParaRPr lang="en-US" altLang="zh-CN" dirty="0"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264" tIns="45632" rIns="91264" bIns="45632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91264" tIns="45632" rIns="91264" bIns="45632"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91264" tIns="45632" rIns="91264" bIns="45632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264" tIns="45632" rIns="91264" bIns="45632" numCol="1" anchor="t" anchorCtr="0" compatLnSpc="1"/>
          <a:lstStyle>
            <a:lvl1pPr>
              <a:buFontTx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264" tIns="45632" rIns="91264" bIns="45632" numCol="1" anchor="t" anchorCtr="0" compatLnSpc="1"/>
          <a:lstStyle>
            <a:lvl1pPr algn="ctr">
              <a:buFontTx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264" tIns="45632" rIns="91264" bIns="45632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ransition>
    <p:blinds dir="vert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6130" indent="-22733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333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53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73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93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7"/>
          <p:cNvPicPr>
            <a:picLocks noChangeAspect="1"/>
          </p:cNvPicPr>
          <p:nvPr/>
        </p:nvPicPr>
        <p:blipFill>
          <a:blip r:embed="rId13">
            <a:lum bright="12000" contrast="40000"/>
          </a:blip>
          <a:stretch>
            <a:fillRect/>
          </a:stretch>
        </p:blipFill>
        <p:spPr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0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05" name="图片 8"/>
          <p:cNvPicPr>
            <a:picLocks noChangeAspect="1"/>
          </p:cNvPicPr>
          <p:nvPr/>
        </p:nvPicPr>
        <p:blipFill>
          <a:blip r:embed="rId14">
            <a:lum bright="34000" contrast="40000"/>
          </a:blip>
          <a:stretch>
            <a:fillRect/>
          </a:stretch>
        </p:blipFill>
        <p:spPr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410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altLang="x-none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anose="05020102010507070707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anose="05020102010507070707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anose="05020102010507070707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anose="05020102010507070707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89A53"/>
        </a:buClr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>
                <a:alpha val="100000"/>
              </a:srgbClr>
            </a:gs>
            <a:gs pos="55000">
              <a:srgbClr val="F3F3F3">
                <a:alpha val="100000"/>
              </a:srgbClr>
            </a:gs>
            <a:gs pos="100000">
              <a:srgbClr val="D2FFFF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7"/>
          <p:cNvPicPr>
            <a:picLocks noChangeAspect="1"/>
          </p:cNvPicPr>
          <p:nvPr/>
        </p:nvPicPr>
        <p:blipFill>
          <a:blip r:embed="rId13">
            <a:lum bright="12000" contrast="40000"/>
          </a:blip>
          <a:stretch>
            <a:fillRect/>
          </a:stretch>
        </p:blipFill>
        <p:spPr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9" name="图片 8"/>
          <p:cNvPicPr>
            <a:picLocks noChangeAspect="1"/>
          </p:cNvPicPr>
          <p:nvPr/>
        </p:nvPicPr>
        <p:blipFill>
          <a:blip r:embed="rId14">
            <a:lum bright="34000" contrast="40000"/>
          </a:blip>
          <a:stretch>
            <a:fillRect/>
          </a:stretch>
        </p:blipFill>
        <p:spPr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0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5131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altLang="x-none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anose="02010509060101010101" pitchFamily="49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anose="05020102010507070707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anose="05020102010507070707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anose="05020102010507070707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anose="05020102010507070707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89A53"/>
        </a:buClr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25968;&#24418;&#32467;&#21512;&#24605;&#24819;&#30340;&#20307;&#29616;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5" Type="http://schemas.openxmlformats.org/officeDocument/2006/relationships/hyperlink" Target="&#21270;&#24402;&#24605;&#24819;.docx" TargetMode="External"/><Relationship Id="rId4" Type="http://schemas.openxmlformats.org/officeDocument/2006/relationships/hyperlink" Target="&#20998;&#31867;&#35752;&#35770;&#24605;&#24819;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2017&#24180;&#22635;&#31354;&#39064;&#35299;&#26512;.doc" TargetMode="External"/><Relationship Id="rId2" Type="http://schemas.openxmlformats.org/officeDocument/2006/relationships/hyperlink" Target="15&#24180;&#22635;&#31354;&#39064;&#35299;&#26512;.doc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16&#22635;&#31354;&#39064;.do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17-19&#39064;.doc" TargetMode="External"/><Relationship Id="rId2" Type="http://schemas.openxmlformats.org/officeDocument/2006/relationships/hyperlink" Target="16-&#31532;16&#39064;.doc" TargetMode="Externa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17-16&#39064;.doc" TargetMode="External"/><Relationship Id="rId2" Type="http://schemas.openxmlformats.org/officeDocument/2006/relationships/hyperlink" Target="2015&#24180;-16&#39064;&#35299;&#26512;.doc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16-15/&#31532;15&#39064;.docx" TargetMode="External"/><Relationship Id="rId4" Type="http://schemas.openxmlformats.org/officeDocument/2006/relationships/hyperlink" Target="&#31532;15&#39064;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31532;17&#39064;.doc" TargetMode="External"/><Relationship Id="rId2" Type="http://schemas.openxmlformats.org/officeDocument/2006/relationships/hyperlink" Target="2015&#24180;-17&#39064;&#35299;&#26512;.doc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16-&#31532;18&#39064;.doc" TargetMode="External"/><Relationship Id="rId5" Type="http://schemas.openxmlformats.org/officeDocument/2006/relationships/hyperlink" Target="17-18&#39064;.doc" TargetMode="External"/><Relationship Id="rId4" Type="http://schemas.openxmlformats.org/officeDocument/2006/relationships/hyperlink" Target="17-17&#39064;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14-&#31532;18&#39064;.ppt" TargetMode="External"/><Relationship Id="rId2" Type="http://schemas.openxmlformats.org/officeDocument/2006/relationships/hyperlink" Target="14&#24180;&#27743;&#33487;&#30465;&#39640;&#32771;&#25968;&#23398;&#35797;&#21367;&#35299;&#26512;.doc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17-20&#39064;.doc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&#19968;&#36947;&#21521;&#37327;&#27169;&#22411;&#39064;&#30340;&#22810;&#31181;&#35299;&#27861;&#24605;&#32771;.doc" TargetMode="External"/><Relationship Id="rId2" Type="http://schemas.openxmlformats.org/officeDocument/2006/relationships/hyperlink" Target="&#21521;&#37327;&#39064;&#32771;&#26597;&#30340;&#22522;&#26412;&#29305;&#28857;.docx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&#20989;&#25968;&#19982;&#26041;&#31243;.doc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24658;&#25104;&#31435;&#38382;&#39064;&#30340;&#38598;&#20013;&#30740;&#31350;.doc" TargetMode="Externa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6-&#31532;18&#39064;.doc" TargetMode="Externa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2016&#24180;&#39640;&#32771;&#27743;&#33487;&#21367;&#25968;&#23398;&#35797;&#39064;&#35299;&#26512;&#65288;1&#65289;.doc" TargetMode="External"/><Relationship Id="rId2" Type="http://schemas.openxmlformats.org/officeDocument/2006/relationships/hyperlink" Target="2017&#24180;&#39640;&#32771;&#27743;&#33487;&#21367;&#25968;&#23398;&#35797;&#39064;&#35299;&#26512;.doc" TargetMode="Externa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26469;&#33258;&#35838;&#26412;&#30340;&#35797;&#39064;.docx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</p:nvPr>
        </p:nvSpPr>
        <p:spPr>
          <a:xfrm>
            <a:off x="39688" y="765969"/>
            <a:ext cx="9104312" cy="3171825"/>
          </a:xfrm>
        </p:spPr>
        <p:txBody>
          <a:bodyPr vert="horz" wrap="square" lIns="91440" tIns="45720" rIns="91440" bIns="45720" anchor="ctr">
            <a:spAutoFit/>
          </a:bodyPr>
          <a:lstStyle>
            <a:lvl1pPr lvl="0">
              <a:defRPr/>
            </a:lvl1pPr>
          </a:lstStyle>
          <a:p>
            <a:pPr lvl="0" eaLnBrk="1" hangingPunct="1">
              <a:lnSpc>
                <a:spcPct val="130000"/>
              </a:lnSpc>
            </a:pPr>
            <a:r>
              <a:rPr lang="zh-CN" altLang="en-US" sz="6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高考数学答题的效能</a:t>
            </a:r>
            <a:r>
              <a:rPr lang="en-US" altLang="zh-CN" sz="6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6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8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及策略分析</a:t>
            </a:r>
            <a:endParaRPr lang="zh-CN" altLang="en-US" sz="4800" b="1" dirty="0">
              <a:solidFill>
                <a:srgbClr val="000066"/>
              </a:solidFill>
              <a:ea typeface="华文行楷" panose="02010800040101010101" pitchFamily="2" charset="-122"/>
            </a:endParaRPr>
          </a:p>
        </p:txBody>
      </p:sp>
      <p:sp>
        <p:nvSpPr>
          <p:cNvPr id="330755" name="Rectangle 3"/>
          <p:cNvSpPr>
            <a:spLocks noGrp="1"/>
          </p:cNvSpPr>
          <p:nvPr/>
        </p:nvSpPr>
        <p:spPr>
          <a:xfrm>
            <a:off x="39688" y="4448175"/>
            <a:ext cx="9144000" cy="14414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</a:pPr>
            <a:r>
              <a:rPr lang="en-US" altLang="zh-CN" sz="4800" b="1" dirty="0">
                <a:solidFill>
                  <a:srgbClr val="D25500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            </a:t>
            </a:r>
            <a:r>
              <a:rPr lang="zh-CN" altLang="en-US" sz="4800" b="1" dirty="0">
                <a:solidFill>
                  <a:srgbClr val="0000FF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南京师范大学     宁连华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0" y="29210"/>
            <a:ext cx="9022080" cy="680021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zh-CN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71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个知识点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必做部分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: B : C=25: 38 : 8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，考查到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个，覆盖率约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82%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，其中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: B : C=15: 35 : 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没有直接考查到的知识点主要集中在：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命题逻辑，推理与证明，样本的数据特征，古典概型，互斥事件的概率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等。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突出考查（前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160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分）的知识点：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个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级要求，函数与方程、函数的性质，立几中的线线、线面平行垂直，直线与椭圆、椭圆的方程与几何性质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等。约占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130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分。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2813" cy="836613"/>
          </a:xfrm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2017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试题知识点考查情况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/>
          <p:nvPr/>
        </p:nvSpPr>
        <p:spPr>
          <a:xfrm>
            <a:off x="0" y="1125538"/>
            <a:ext cx="8785225" cy="2398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25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      </a:t>
            </a:r>
            <a:r>
              <a:rPr lang="en-US" altLang="zh-CN" sz="3200" b="1" dirty="0">
                <a:solidFill>
                  <a:srgbClr val="000066"/>
                </a:solidFill>
                <a:latin typeface="Arial" panose="020B0604020202020204" pitchFamily="34" charset="0"/>
              </a:rPr>
              <a:t>17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年对基本的运算、化归及数学思想等方面的素养要求较高。例如，第</a:t>
            </a:r>
            <a:r>
              <a:rPr lang="en-US" altLang="zh-CN" sz="3200" b="1" dirty="0">
                <a:solidFill>
                  <a:srgbClr val="000066"/>
                </a:solidFill>
                <a:latin typeface="Arial" panose="020B0604020202020204" pitchFamily="34" charset="0"/>
              </a:rPr>
              <a:t>11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12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19</a:t>
            </a:r>
            <a:r>
              <a:rPr lang="zh-CN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题等对式的转化、变形能力达到了较高的要求。</a:t>
            </a:r>
          </a:p>
          <a:p>
            <a:pPr algn="just">
              <a:lnSpc>
                <a:spcPct val="120000"/>
              </a:lnSpc>
              <a:spcBef>
                <a:spcPct val="25000"/>
              </a:spcBef>
            </a:pPr>
            <a:r>
              <a:rPr lang="zh-CN" altLang="en-US" sz="2400" dirty="0">
                <a:solidFill>
                  <a:srgbClr val="000066"/>
                </a:solidFill>
                <a:latin typeface="Times New Roman" panose="02020603050405020304" pitchFamily="18" charset="0"/>
              </a:rPr>
              <a:t>    </a:t>
            </a:r>
          </a:p>
        </p:txBody>
      </p:sp>
      <p:sp>
        <p:nvSpPr>
          <p:cNvPr id="38915" name="Text Box 4"/>
          <p:cNvSpPr txBox="1"/>
          <p:nvPr/>
        </p:nvSpPr>
        <p:spPr>
          <a:xfrm>
            <a:off x="179388" y="3141663"/>
            <a:ext cx="8785225" cy="3194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数学思想方法的考查继续得到重视：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2400" dirty="0">
                <a:solidFill>
                  <a:srgbClr val="000066"/>
                </a:solidFill>
                <a:latin typeface="Times New Roman" panose="02020603050405020304" pitchFamily="18" charset="0"/>
              </a:rPr>
              <a:t>       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hlinkClick r:id="rId3" action="ppaction://hlinkfile"/>
              </a:rPr>
              <a:t>数形结合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第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12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14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18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题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hlinkClick r:id="rId4" action="ppaction://hlinkfile"/>
              </a:rPr>
              <a:t>分类讨论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第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14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16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题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函数与方程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第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9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10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12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14</a:t>
            </a:r>
            <a:r>
              <a:rPr lang="zh-CN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题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 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hlinkClick r:id="rId5" action="ppaction://hlinkfile"/>
              </a:rPr>
              <a:t>化归转换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第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7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13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15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19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20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题</a:t>
            </a:r>
            <a:r>
              <a:rPr lang="en-US" altLang="zh-CN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) </a:t>
            </a:r>
            <a:r>
              <a:rPr lang="zh-C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38916" name="Rectangle 5"/>
          <p:cNvSpPr/>
          <p:nvPr/>
        </p:nvSpPr>
        <p:spPr>
          <a:xfrm>
            <a:off x="0" y="0"/>
            <a:ext cx="8532813" cy="83661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r>
              <a:rPr lang="en-US" altLang="zh-CN" sz="5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</a:rPr>
              <a:t>能力和思想方法的考查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0" y="1557338"/>
            <a:ext cx="3024188" cy="70167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(1)</a:t>
            </a:r>
            <a:r>
              <a:rPr kumimoji="0" lang="zh-CN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填空题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anose="05020102010507070707"/>
              <a:buChar char=""/>
              <a:defRPr/>
            </a:pPr>
            <a:endParaRPr kumimoji="0" lang="zh-CN" altLang="en-US" sz="4400" b="1" i="0" u="none" strike="noStrike" kern="120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/>
          <p:nvPr/>
        </p:nvSpPr>
        <p:spPr>
          <a:xfrm>
            <a:off x="250825" y="188913"/>
            <a:ext cx="8353425" cy="7858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各题解答情况</a:t>
            </a:r>
          </a:p>
        </p:txBody>
      </p:sp>
      <p:sp>
        <p:nvSpPr>
          <p:cNvPr id="12292" name="Rectangle 2"/>
          <p:cNvSpPr/>
          <p:nvPr/>
        </p:nvSpPr>
        <p:spPr>
          <a:xfrm>
            <a:off x="395288" y="2243138"/>
            <a:ext cx="8424862" cy="26749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357505" eaLnBrk="0" hangingPunct="0">
              <a:lnSpc>
                <a:spcPct val="105000"/>
              </a:lnSpc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填空题分为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10:2:2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三个层次，其中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1~10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题属容易题，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题属中等题，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zh-CN" sz="4000" b="1" dirty="0">
                <a:latin typeface="Times New Roman" panose="02020603050405020304" pitchFamily="18" charset="0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题属难题。</a:t>
            </a:r>
          </a:p>
          <a:p>
            <a:pPr indent="357505" eaLnBrk="0" hangingPunct="0">
              <a:lnSpc>
                <a:spcPct val="105000"/>
              </a:lnSpc>
            </a:pP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总体均分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51.88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4000" dirty="0">
              <a:latin typeface="Verdana" panose="020B0604030504040204" pitchFamily="34" charset="0"/>
            </a:endParaRPr>
          </a:p>
        </p:txBody>
      </p:sp>
      <p:sp>
        <p:nvSpPr>
          <p:cNvPr id="6" name="内容占位符 2">
            <a:hlinkClick r:id="rId2" action="ppaction://hlinkfile"/>
          </p:cNvPr>
          <p:cNvSpPr txBox="1"/>
          <p:nvPr/>
        </p:nvSpPr>
        <p:spPr>
          <a:xfrm>
            <a:off x="1371600" y="4824413"/>
            <a:ext cx="3992563" cy="7016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en-US" altLang="zh-CN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3" action="ppaction://hlinkfile"/>
              </a:rPr>
              <a:t>17</a:t>
            </a: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3" action="ppaction://hlinkfile"/>
              </a:rPr>
              <a:t>填空题具体分析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" name="内容占位符 2">
            <a:hlinkClick r:id="rId2" action="ppaction://hlinkfile"/>
          </p:cNvPr>
          <p:cNvSpPr txBox="1"/>
          <p:nvPr/>
        </p:nvSpPr>
        <p:spPr>
          <a:xfrm>
            <a:off x="1403350" y="5589588"/>
            <a:ext cx="3992563" cy="7016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en-US" altLang="zh-CN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4" action="ppaction://hlinkfile"/>
              </a:rPr>
              <a:t>16</a:t>
            </a: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4" action="ppaction://hlinkfile"/>
              </a:rPr>
              <a:t>填空题具体分析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2292" grpId="0"/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49500"/>
            <a:ext cx="8964613" cy="785813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4800" b="1" i="0" u="none" strike="noStrike" kern="1200" cap="none" spc="0" normalizeH="0" baseline="0" noProof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2014-2017</a:t>
            </a:r>
            <a:r>
              <a:rPr kumimoji="0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解答题的情况比较</a:t>
            </a:r>
          </a:p>
        </p:txBody>
      </p:sp>
      <p:sp>
        <p:nvSpPr>
          <p:cNvPr id="3" name="内容占位符 2"/>
          <p:cNvSpPr txBox="1"/>
          <p:nvPr/>
        </p:nvSpPr>
        <p:spPr>
          <a:xfrm>
            <a:off x="323850" y="908050"/>
            <a:ext cx="4319588" cy="7016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en-US" altLang="zh-CN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解答题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4400" b="1" dirty="0">
              <a:solidFill>
                <a:srgbClr val="80008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-152400" y="260350"/>
            <a:ext cx="9296400" cy="12954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四、规范答题的误区规避</a:t>
            </a:r>
          </a:p>
        </p:txBody>
      </p:sp>
      <p:sp>
        <p:nvSpPr>
          <p:cNvPr id="6" name="Rectangle 3"/>
          <p:cNvSpPr txBox="1"/>
          <p:nvPr/>
        </p:nvSpPr>
        <p:spPr>
          <a:xfrm>
            <a:off x="-180975" y="5013325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5400" b="1" dirty="0">
                <a:latin typeface="Arial" panose="020B0604020202020204" pitchFamily="34" charset="0"/>
              </a:rPr>
              <a:t>一题多解</a:t>
            </a:r>
            <a:r>
              <a:rPr lang="zh-CN" altLang="en-US" sz="5400" b="1" dirty="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→</a:t>
            </a:r>
            <a:r>
              <a:rPr lang="zh-CN" altLang="en-US" sz="5400" b="1" dirty="0">
                <a:solidFill>
                  <a:schemeClr val="tx1"/>
                </a:solidFill>
                <a:sym typeface="+mn-ea"/>
              </a:rPr>
              <a:t>一题优解</a:t>
            </a:r>
          </a:p>
        </p:txBody>
      </p:sp>
      <p:sp>
        <p:nvSpPr>
          <p:cNvPr id="7" name="Rectangle 3"/>
          <p:cNvSpPr txBox="1"/>
          <p:nvPr/>
        </p:nvSpPr>
        <p:spPr>
          <a:xfrm>
            <a:off x="-180975" y="1628775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 lIns="91264" tIns="45632" rIns="91264" bIns="45632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5400" b="1" dirty="0">
                <a:latin typeface="Arial" panose="020B0604020202020204" pitchFamily="34" charset="0"/>
              </a:rPr>
              <a:t>直接条件</a:t>
            </a:r>
            <a:r>
              <a:rPr lang="zh-CN" altLang="en-US" sz="5400" b="1" dirty="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→</a:t>
            </a:r>
            <a:r>
              <a:rPr lang="zh-CN" altLang="en-US" sz="5400" b="1" dirty="0">
                <a:solidFill>
                  <a:schemeClr val="tx1"/>
                </a:solidFill>
                <a:latin typeface="Arial" panose="020B0604020202020204" pitchFamily="34" charset="0"/>
              </a:rPr>
              <a:t>直接结论</a:t>
            </a:r>
          </a:p>
        </p:txBody>
      </p:sp>
      <p:sp>
        <p:nvSpPr>
          <p:cNvPr id="8" name="Rectangle 3"/>
          <p:cNvSpPr txBox="1"/>
          <p:nvPr/>
        </p:nvSpPr>
        <p:spPr>
          <a:xfrm>
            <a:off x="629920" y="3860800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5400" b="1" dirty="0">
                <a:latin typeface="Arial" panose="020B0604020202020204" pitchFamily="34" charset="0"/>
              </a:rPr>
              <a:t>注重细节</a:t>
            </a:r>
            <a:r>
              <a:rPr lang="zh-CN" altLang="en-US" sz="5400" b="1" dirty="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→</a:t>
            </a:r>
            <a:r>
              <a:rPr lang="zh-CN" altLang="en-US" sz="5400" b="1" dirty="0">
                <a:latin typeface="Arial" panose="020B0604020202020204" pitchFamily="34" charset="0"/>
              </a:rPr>
              <a:t>膨胀细节</a:t>
            </a:r>
          </a:p>
        </p:txBody>
      </p:sp>
      <p:sp>
        <p:nvSpPr>
          <p:cNvPr id="9" name="Rectangle 3"/>
          <p:cNvSpPr txBox="1"/>
          <p:nvPr/>
        </p:nvSpPr>
        <p:spPr>
          <a:xfrm>
            <a:off x="-612775" y="2781300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 lIns="91264" tIns="45632" rIns="91264" bIns="45632"/>
          <a:lstStyle/>
          <a:p>
            <a:pPr marL="1257300" lvl="2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zh-CN" altLang="en-US" sz="5400" b="1" dirty="0">
                <a:latin typeface="Arial" panose="020B0604020202020204" pitchFamily="34" charset="0"/>
              </a:rPr>
              <a:t>应然规范</a:t>
            </a:r>
            <a:r>
              <a:rPr lang="zh-CN" altLang="en-US" sz="5400" b="1" dirty="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→</a:t>
            </a:r>
            <a:r>
              <a:rPr lang="zh-CN" altLang="en-US" sz="5400" b="1" dirty="0">
                <a:latin typeface="Arial" panose="020B0604020202020204" pitchFamily="34" charset="0"/>
              </a:rPr>
              <a:t>实然归繁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6" grpId="0"/>
      <p:bldP spid="7" grpId="0" build="allAtOnce"/>
      <p:bldP spid="8" grpId="0" build="allAtOnce"/>
      <p:bldP spid="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33972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4000" b="1" dirty="0">
                <a:latin typeface="宋体" panose="02010600030101010101" pitchFamily="2" charset="-122"/>
                <a:ea typeface="宋体" panose="02010600030101010101" pitchFamily="2" charset="-122"/>
              </a:rPr>
              <a:t>推理链条中的起始逻辑段至关重要，而得到起始逻辑段结论的直接条件则是重中之重！避免出现误将直接条件幻化为直接结论的错误。</a:t>
            </a:r>
            <a:endParaRPr lang="en-US" altLang="zh-CN" sz="4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/>
            <a:endParaRPr lang="zh-CN" altLang="en-US" sz="4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Rectangle 3">
            <a:hlinkClick r:id="rId2" action="ppaction://hlinkfile"/>
          </p:cNvPr>
          <p:cNvSpPr txBox="1"/>
          <p:nvPr/>
        </p:nvSpPr>
        <p:spPr>
          <a:xfrm>
            <a:off x="335598" y="3637280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2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2" action="ppaction://hlinkfile"/>
              </a:rPr>
              <a:t>16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2" action="ppaction://hlinkfile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2" action="ppaction://hlinkfile"/>
              </a:rPr>
              <a:t>16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2" action="ppaction://hlinkfile"/>
              </a:rPr>
              <a:t>题</a:t>
            </a:r>
            <a:endParaRPr lang="en-US" altLang="zh-CN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2" name="Rectangle 3">
            <a:hlinkClick r:id="rId2" action="ppaction://hlinkfile"/>
          </p:cNvPr>
          <p:cNvSpPr txBox="1"/>
          <p:nvPr/>
        </p:nvSpPr>
        <p:spPr>
          <a:xfrm>
            <a:off x="335598" y="4789805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17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19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题</a:t>
            </a:r>
            <a:endParaRPr lang="en-US" altLang="zh-CN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4" grpId="0" build="p"/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2935288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5400" b="1" dirty="0"/>
              <a:t>步骤规范需有个</a:t>
            </a:r>
            <a:r>
              <a:rPr lang="en-US" altLang="zh-CN" sz="5400" b="1" dirty="0"/>
              <a:t>“</a:t>
            </a:r>
            <a:r>
              <a:rPr lang="zh-CN" altLang="en-US" sz="5400" b="1" dirty="0"/>
              <a:t>度</a:t>
            </a:r>
            <a:r>
              <a:rPr lang="en-US" altLang="zh-CN" sz="5400" b="1" dirty="0"/>
              <a:t>”</a:t>
            </a:r>
            <a:r>
              <a:rPr lang="zh-CN" altLang="en-US" sz="5400" b="1" dirty="0"/>
              <a:t>，要追求恰到好处的境界，防止步骤规范归于</a:t>
            </a:r>
            <a:r>
              <a:rPr lang="en-US" altLang="zh-CN" sz="5400" b="1" dirty="0"/>
              <a:t>“</a:t>
            </a:r>
            <a:r>
              <a:rPr lang="zh-CN" altLang="en-US" sz="5400" b="1" dirty="0"/>
              <a:t>繁琐</a:t>
            </a:r>
            <a:r>
              <a:rPr lang="en-US" altLang="zh-CN" sz="5400" b="1" dirty="0"/>
              <a:t>”</a:t>
            </a:r>
            <a:r>
              <a:rPr lang="zh-CN" altLang="en-US" sz="5400" b="1" dirty="0"/>
              <a:t>。</a:t>
            </a:r>
            <a:endParaRPr lang="en-US" altLang="zh-CN" sz="5400" b="1" dirty="0"/>
          </a:p>
          <a:p>
            <a:pPr eaLnBrk="1" hangingPunct="1"/>
            <a:endParaRPr lang="zh-CN" altLang="en-US" sz="5400" b="1" dirty="0"/>
          </a:p>
        </p:txBody>
      </p:sp>
      <p:sp>
        <p:nvSpPr>
          <p:cNvPr id="6" name="Rectangle 3">
            <a:hlinkClick r:id="rId2" action="ppaction://hlinkfile"/>
          </p:cNvPr>
          <p:cNvSpPr txBox="1"/>
          <p:nvPr/>
        </p:nvSpPr>
        <p:spPr>
          <a:xfrm>
            <a:off x="468313" y="5084763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  <a:hlinkClick r:id="rId3" action="ppaction://hlinkfile"/>
              </a:rPr>
              <a:t>例如，</a:t>
            </a:r>
            <a:r>
              <a:rPr lang="en-US" altLang="zh-CN" sz="5400" b="1" dirty="0">
                <a:solidFill>
                  <a:srgbClr val="FF0000"/>
                </a:solidFill>
                <a:latin typeface="Arial" panose="020B0604020202020204" pitchFamily="34" charset="0"/>
                <a:hlinkClick r:id="rId3" action="ppaction://hlinkfile"/>
              </a:rPr>
              <a:t>17</a:t>
            </a:r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  <a:hlinkClick r:id="rId3" action="ppaction://hlinkfile"/>
              </a:rPr>
              <a:t>年第</a:t>
            </a:r>
            <a:r>
              <a:rPr lang="en-US" altLang="zh-CN" sz="5400" b="1" dirty="0">
                <a:solidFill>
                  <a:srgbClr val="FF0000"/>
                </a:solidFill>
                <a:latin typeface="Arial" panose="020B0604020202020204" pitchFamily="34" charset="0"/>
                <a:hlinkClick r:id="rId3" action="ppaction://hlinkfile"/>
              </a:rPr>
              <a:t>16</a:t>
            </a:r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  <a:hlinkClick r:id="rId3" action="ppaction://hlinkfile"/>
              </a:rPr>
              <a:t>题</a:t>
            </a:r>
            <a:endParaRPr lang="zh-CN" altLang="en-US" sz="5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>
            <a:hlinkClick r:id="rId4" action="ppaction://hlinkfile"/>
          </p:cNvPr>
          <p:cNvSpPr txBox="1"/>
          <p:nvPr/>
        </p:nvSpPr>
        <p:spPr>
          <a:xfrm>
            <a:off x="395288" y="3789363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16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15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题</a:t>
            </a:r>
            <a:endParaRPr lang="zh-CN" altLang="en-US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6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1915" y="370840"/>
            <a:ext cx="8980170" cy="4332605"/>
          </a:xfrm>
        </p:spPr>
        <p:txBody>
          <a:bodyPr vert="horz" wrap="square" lIns="91440" tIns="45720" rIns="91440" bIns="45720" numCol="1" rtlCol="0" anchor="t" anchorCtr="0" compatLnSpc="1">
            <a:normAutofit fontScale="77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anose="05020102010507070707"/>
              <a:buChar char=""/>
              <a:defRPr/>
            </a:pP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不管容易题还是难题，解答过程中都会涉及诸多影响后续结论的</a:t>
            </a:r>
            <a:r>
              <a:rPr kumimoji="0" lang="en-US" altLang="zh-CN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细节</a:t>
            </a:r>
            <a:r>
              <a:rPr kumimoji="0" lang="en-US" altLang="zh-CN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，这些细节往往是特殊情况或是结论成立的条件，但它往往又不是解题的主体，常被考生习惯性地忽略。不过也要防止注重细节过了头，造成</a:t>
            </a:r>
            <a:r>
              <a:rPr kumimoji="0" lang="en-US" altLang="zh-CN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细节膨胀</a:t>
            </a:r>
            <a:r>
              <a:rPr kumimoji="0" lang="en-US" altLang="zh-CN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现象，实质都是数学学习</a:t>
            </a:r>
            <a:r>
              <a:rPr lang="zh-CN" altLang="en-US" sz="5400" b="1" noProof="0" smtClean="0">
                <a:ln>
                  <a:noFill/>
                </a:ln>
                <a:effectLst/>
                <a:uLnTx/>
                <a:uFillTx/>
                <a:sym typeface="+mn-ea"/>
              </a:rPr>
              <a:t>素养</a:t>
            </a:r>
            <a:r>
              <a:rPr kumimoji="0" lang="zh-CN" altLang="en-US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的缺失使然！</a:t>
            </a:r>
            <a:endParaRPr kumimoji="0" lang="en-US" altLang="zh-CN" sz="5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anose="05020102010507070707"/>
              <a:buChar char=""/>
              <a:defRPr/>
            </a:pPr>
            <a:endParaRPr kumimoji="0" lang="zh-CN" altLang="en-US" sz="5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>
            <a:hlinkClick r:id="rId2" action="ppaction://hlinkfile"/>
          </p:cNvPr>
          <p:cNvSpPr txBox="1"/>
          <p:nvPr/>
        </p:nvSpPr>
        <p:spPr>
          <a:xfrm>
            <a:off x="81598" y="4564698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17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file"/>
              </a:rPr>
              <a:t>年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17,18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5" action="ppaction://hlinkfile"/>
              </a:rPr>
              <a:t>题</a:t>
            </a:r>
            <a:endParaRPr lang="en-US" altLang="zh-CN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2" name="Rectangle 3">
            <a:hlinkClick r:id="rId2" action="ppaction://hlinkfile"/>
          </p:cNvPr>
          <p:cNvSpPr txBox="1"/>
          <p:nvPr/>
        </p:nvSpPr>
        <p:spPr>
          <a:xfrm>
            <a:off x="81598" y="5606733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6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6" action="ppaction://hlinkfile"/>
              </a:rPr>
              <a:t>16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6" action="ppaction://hlinkfile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6" action="ppaction://hlinkfile"/>
              </a:rPr>
              <a:t>18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6" action="ppaction://hlinkfile"/>
              </a:rPr>
              <a:t>题</a:t>
            </a:r>
            <a:endParaRPr lang="en-US" altLang="zh-CN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zh-CN" altLang="en-US" sz="5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4" grpId="0" build="p"/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5410" y="159385"/>
            <a:ext cx="9027160" cy="4417060"/>
          </a:xfrm>
        </p:spPr>
        <p:txBody>
          <a:bodyPr vert="horz" wrap="square" lIns="91440" tIns="45720" rIns="91440" bIns="45720" numCol="1" rtlCol="0" anchor="t" anchorCtr="0" compatLnSpc="1">
            <a:normAutofit fontScale="8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anose="05020102010507070707"/>
              <a:buChar char=""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追求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一题多解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是数学教学的普遍追求，它的优点毋庸多说，但这只是高质量解题教学的第一层次。第二层次则是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一题优解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，即要判断、决策、选择最优的解法。此外，还需上升到第三层次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——“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多题一解</a:t>
            </a:r>
            <a:r>
              <a:rPr kumimoji="0" lang="en-US" alt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</a:p>
        </p:txBody>
      </p:sp>
      <p:sp>
        <p:nvSpPr>
          <p:cNvPr id="8" name="Rectangle 3">
            <a:hlinkClick r:id="rId2" action="ppaction://hlinkfile"/>
          </p:cNvPr>
          <p:cNvSpPr txBox="1"/>
          <p:nvPr/>
        </p:nvSpPr>
        <p:spPr>
          <a:xfrm>
            <a:off x="304800" y="4419600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pres?slideindex=1&amp;slidetitle=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pres?slideindex=1&amp;slidetitle="/>
              </a:rPr>
              <a:t>14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pres?slideindex=1&amp;slidetitle=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pres?slideindex=1&amp;slidetitle="/>
              </a:rPr>
              <a:t>18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3" action="ppaction://hlinkpres?slideindex=1&amp;slidetitle="/>
              </a:rPr>
              <a:t>题</a:t>
            </a:r>
            <a:endParaRPr lang="zh-CN" altLang="en-US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3">
            <a:hlinkClick r:id="rId2" action="ppaction://hlinkfile"/>
          </p:cNvPr>
          <p:cNvSpPr txBox="1"/>
          <p:nvPr/>
        </p:nvSpPr>
        <p:spPr>
          <a:xfrm>
            <a:off x="250825" y="5516563"/>
            <a:ext cx="8229600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例如，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17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年第</a:t>
            </a:r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20</a:t>
            </a:r>
            <a:r>
              <a:rPr lang="zh-CN" altLang="en-US" sz="5400" b="1" dirty="0">
                <a:solidFill>
                  <a:srgbClr val="0000FF"/>
                </a:solidFill>
                <a:latin typeface="Arial" panose="020B0604020202020204" pitchFamily="34" charset="0"/>
                <a:hlinkClick r:id="rId4" action="ppaction://hlinkfile"/>
              </a:rPr>
              <a:t>题</a:t>
            </a:r>
            <a:endParaRPr lang="zh-CN" altLang="en-US" sz="5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8" grpId="0" build="p"/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5" name="Rectangle 7"/>
          <p:cNvSpPr/>
          <p:nvPr/>
        </p:nvSpPr>
        <p:spPr>
          <a:xfrm>
            <a:off x="107950" y="0"/>
            <a:ext cx="8110538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五、复习教学启示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79388" y="765175"/>
            <a:ext cx="8110537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夯实基础，注意规范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07950" y="1268413"/>
            <a:ext cx="9396413" cy="525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kumimoji="0" lang="en-US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       </a:t>
            </a:r>
            <a:r>
              <a:rPr kumimoji="0" lang="zh-CN" altLang="en-US" sz="3600" b="1" kern="0" cap="none" spc="0" normalizeH="0" baseline="0" noProof="0" dirty="0">
                <a:latin typeface="+mn-lt"/>
                <a:ea typeface="+mn-ea"/>
                <a:cs typeface="+mn-cs"/>
              </a:rPr>
              <a:t>近年的高考反复印证了</a:t>
            </a:r>
            <a:r>
              <a:rPr kumimoji="0" lang="zh-CN" altLang="en-US" sz="3600" b="1" kern="0" cap="none" spc="0" normalizeH="0" baseline="0" noProof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立足教材、夯实基础、注重规范</a:t>
            </a:r>
            <a:r>
              <a:rPr kumimoji="0" lang="zh-CN" altLang="en-US" sz="3600" b="1" kern="0" cap="none" spc="0" normalizeH="0" baseline="0" noProof="0" dirty="0">
                <a:latin typeface="+mn-lt"/>
                <a:ea typeface="+mn-ea"/>
                <a:cs typeface="+mn-cs"/>
              </a:rPr>
              <a:t>的重要性。</a:t>
            </a:r>
            <a:r>
              <a:rPr kumimoji="0" lang="zh-CN" altLang="zh-CN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数学教学要回归教材，重视课堂教学的</a:t>
            </a:r>
            <a:r>
              <a:rPr kumimoji="0" lang="zh-CN" altLang="en-US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基础训练</a:t>
            </a:r>
            <a:r>
              <a:rPr kumimoji="0" lang="zh-CN" altLang="zh-CN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，重视解题规范，克服“满堂灌、</a:t>
            </a:r>
            <a:r>
              <a:rPr kumimoji="0" lang="zh-CN" altLang="en-US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强</a:t>
            </a:r>
            <a:r>
              <a:rPr kumimoji="0" lang="zh-CN" altLang="zh-CN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训练”的现象</a:t>
            </a:r>
            <a:r>
              <a:rPr kumimoji="0" lang="zh-CN" altLang="en-US" sz="3600" b="1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  <a:endParaRPr kumimoji="0" lang="en-US" altLang="zh-CN" sz="3600" b="1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kumimoji="0" lang="en-US" altLang="zh-CN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</a:t>
            </a:r>
            <a:r>
              <a:rPr kumimoji="0" lang="zh-CN" altLang="zh-CN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例如</a:t>
            </a:r>
            <a:r>
              <a:rPr kumimoji="0" lang="zh-CN" altLang="en-US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zh-CN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在函数的零点教学过程中，首先应该强调利用导数研究函数的极值的步骤及详细的书写过程，其次告诫学生不能仅仅画一张函数图像就可以判断零点存在问题。再如</a:t>
            </a:r>
            <a:r>
              <a:rPr kumimoji="0" lang="zh-CN" altLang="en-US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zh-CN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立体几何的推理与证明中要强调推理的逻辑关系，重视书写的格式等等。</a:t>
            </a: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zh-CN" sz="4000" b="1" kern="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4000" b="1" kern="0" cap="none" spc="0" normalizeH="0" baseline="0" noProof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5" grpId="0" build="p"/>
      <p:bldP spid="5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ctrTitle"/>
          </p:nvPr>
        </p:nvSpPr>
        <p:spPr>
          <a:xfrm>
            <a:off x="-25400" y="800100"/>
            <a:ext cx="9104313" cy="4892675"/>
          </a:xfrm>
        </p:spPr>
        <p:txBody>
          <a:bodyPr wrap="square" lIns="91440" tIns="45720" rIns="91440" bIns="45720" anchor="b">
            <a:spAutoFit/>
          </a:bodyPr>
          <a:lstStyle>
            <a:lvl1pPr lvl="0">
              <a:defRPr/>
            </a:lvl1pPr>
          </a:lstStyle>
          <a:p>
            <a:pPr lvl="0" algn="ctr" eaLnBrk="1" hangingPunct="1">
              <a:lnSpc>
                <a:spcPct val="130000"/>
              </a:lnSpc>
            </a:pPr>
            <a: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规范影响整体</a:t>
            </a:r>
            <a:r>
              <a:rPr lang="en-US" altLang="zh-CN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细节铸就遗憾</a:t>
            </a:r>
            <a:b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能力奠定大局</a:t>
            </a:r>
            <a:b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60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智慧带来惊喜</a:t>
            </a:r>
            <a:endParaRPr lang="zh-CN" altLang="en-US" sz="6000" b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04813"/>
            <a:ext cx="8110538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展示细节，强化运算，</a:t>
            </a:r>
            <a:endParaRPr lang="en-US" altLang="zh-CN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体验过程，提升素养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07950" y="1989138"/>
            <a:ext cx="9396413" cy="525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        </a:t>
            </a:r>
            <a:r>
              <a:rPr kumimoji="0" lang="zh-CN" altLang="en-US" sz="4000" b="1" kern="0" cap="none" spc="0" normalizeH="0" baseline="0" noProof="0" dirty="0">
                <a:latin typeface="+mn-lt"/>
                <a:ea typeface="+mn-ea"/>
                <a:cs typeface="+mn-cs"/>
              </a:rPr>
              <a:t>解题</a:t>
            </a:r>
            <a:r>
              <a:rPr kumimoji="0" lang="zh-CN" altLang="en-US" sz="4000" b="1" kern="0" cap="none" spc="0" normalizeH="0" baseline="0" noProof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细节的处理</a:t>
            </a:r>
            <a:r>
              <a:rPr kumimoji="0" lang="zh-CN" altLang="en-US" sz="4000" b="1" kern="0" cap="none" spc="0" normalizeH="0" baseline="0" noProof="0" dirty="0">
                <a:latin typeface="+mn-lt"/>
                <a:ea typeface="+mn-ea"/>
                <a:cs typeface="+mn-cs"/>
              </a:rPr>
              <a:t>和</a:t>
            </a:r>
            <a:r>
              <a:rPr kumimoji="0" lang="zh-CN" altLang="en-US" sz="4000" b="1" kern="0" cap="none" spc="0" normalizeH="0" baseline="0" noProof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运算能力的提高</a:t>
            </a:r>
            <a:r>
              <a:rPr kumimoji="0" lang="zh-CN" altLang="en-US" sz="4000" b="1" kern="0" cap="none" spc="0" normalizeH="0" baseline="0" noProof="0" dirty="0">
                <a:latin typeface="+mn-lt"/>
                <a:ea typeface="+mn-ea"/>
                <a:cs typeface="+mn-cs"/>
              </a:rPr>
              <a:t>是靠平时的积累，教学中应充分提供学生展示解题思路、暴露错误的机会，课堂上多让学生“说想法”、“写心得”，展示细节、错误，体验过程。数学素养正是在这样的过程中丰富的</a:t>
            </a:r>
            <a:r>
              <a:rPr kumimoji="0" lang="zh-CN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。</a:t>
            </a:r>
            <a:r>
              <a:rPr kumimoji="0" lang="en-US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 </a:t>
            </a: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4000" b="1" kern="0" cap="none" spc="0" normalizeH="0" baseline="0" noProof="0" dirty="0"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indent="-342900" defTabSz="914400" eaLnBrk="0" hangingPunct="0">
              <a:lnSpc>
                <a:spcPct val="105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4000" b="1" kern="0" cap="none" spc="0" normalizeH="0" baseline="0" noProof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3"/>
          <p:cNvSpPr>
            <a:spLocks noGrp="1"/>
          </p:cNvSpPr>
          <p:nvPr>
            <p:ph type="body"/>
          </p:nvPr>
        </p:nvSpPr>
        <p:spPr>
          <a:xfrm>
            <a:off x="-36512" y="260350"/>
            <a:ext cx="9180512" cy="5616575"/>
          </a:xfrm>
        </p:spPr>
        <p:txBody>
          <a:bodyPr vert="horz" wrap="square" lIns="91440" tIns="45720" rIns="91440" bIns="45720" anchor="t"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集中处理典型性问题</a:t>
            </a:r>
            <a:endParaRPr lang="en-US" altLang="zh-CN" sz="3600" b="1" dirty="0"/>
          </a:p>
          <a:p>
            <a:pPr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zh-CN" sz="3600" b="1" dirty="0"/>
              <a:t>         </a:t>
            </a:r>
            <a:r>
              <a:rPr lang="zh-CN" altLang="en-US" sz="3600" b="1" dirty="0"/>
              <a:t>对一些典型必考问题需要集中针对性</a:t>
            </a:r>
            <a:endParaRPr lang="en-US" altLang="zh-CN" sz="3600" b="1" dirty="0"/>
          </a:p>
          <a:p>
            <a:pPr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zh-CN" sz="3600" b="1" dirty="0"/>
              <a:t>   </a:t>
            </a:r>
            <a:r>
              <a:rPr lang="zh-CN" altLang="en-US" sz="3600" b="1" dirty="0"/>
              <a:t>处理，</a:t>
            </a:r>
            <a:r>
              <a:rPr lang="zh-CN" altLang="zh-CN" sz="3600" b="1" dirty="0"/>
              <a:t>选</a:t>
            </a:r>
            <a:r>
              <a:rPr lang="zh-CN" altLang="en-US" sz="3600" b="1" dirty="0"/>
              <a:t>材要</a:t>
            </a:r>
            <a:r>
              <a:rPr lang="zh-CN" altLang="zh-CN" sz="3600" b="1" dirty="0"/>
              <a:t>有一定的</a:t>
            </a:r>
            <a:r>
              <a:rPr lang="zh-CN" altLang="en-US" sz="3600" b="1" dirty="0"/>
              <a:t>针对性与</a:t>
            </a:r>
            <a:r>
              <a:rPr lang="zh-CN" altLang="zh-CN" sz="3600" b="1" dirty="0"/>
              <a:t>研究性，</a:t>
            </a:r>
            <a:r>
              <a:rPr lang="zh-CN" altLang="en-US" sz="3600" b="1" dirty="0"/>
              <a:t>力求</a:t>
            </a:r>
            <a:r>
              <a:rPr lang="zh-CN" altLang="zh-CN" sz="3600" b="1" dirty="0"/>
              <a:t>活用资料，精心挑选一些</a:t>
            </a:r>
            <a:r>
              <a:rPr lang="zh-CN" altLang="en-US" sz="3600" b="1" dirty="0"/>
              <a:t>具有良好典型性、代表性、迁移性</a:t>
            </a:r>
            <a:r>
              <a:rPr lang="zh-CN" altLang="zh-CN" sz="3600" b="1" dirty="0"/>
              <a:t>的题目</a:t>
            </a:r>
            <a:r>
              <a:rPr lang="zh-CN" altLang="en-US" sz="3600" b="1" dirty="0"/>
              <a:t>引导学生</a:t>
            </a:r>
            <a:r>
              <a:rPr lang="zh-CN" altLang="zh-CN" sz="3600" b="1" dirty="0"/>
              <a:t>探究，帮助学生从中找出规律与方法，达到</a:t>
            </a:r>
            <a:r>
              <a:rPr lang="zh-CN" altLang="zh-CN" sz="3600" b="1" dirty="0">
                <a:solidFill>
                  <a:srgbClr val="FF0000"/>
                </a:solidFill>
              </a:rPr>
              <a:t>解一题，通一类，带一</a:t>
            </a:r>
            <a:r>
              <a:rPr lang="zh-CN" altLang="en-US" sz="3600" b="1" dirty="0">
                <a:solidFill>
                  <a:srgbClr val="FF0000"/>
                </a:solidFill>
              </a:rPr>
              <a:t>路</a:t>
            </a:r>
            <a:r>
              <a:rPr lang="zh-CN" altLang="en-US" sz="3600" b="1" dirty="0"/>
              <a:t>的效果</a:t>
            </a:r>
            <a:r>
              <a:rPr lang="zh-CN" altLang="zh-CN" sz="3600" b="1" dirty="0"/>
              <a:t>。</a:t>
            </a:r>
            <a:r>
              <a:rPr lang="zh-CN" altLang="en-US" sz="3600" b="1" dirty="0"/>
              <a:t> </a:t>
            </a:r>
            <a:endParaRPr lang="en-US" altLang="zh-CN" sz="3600" b="1" dirty="0"/>
          </a:p>
          <a:p>
            <a:pPr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zh-CN" sz="3600" b="1" dirty="0"/>
              <a:t>      </a:t>
            </a:r>
            <a:r>
              <a:rPr lang="zh-CN" altLang="en-US" sz="3600" b="1" dirty="0"/>
              <a:t>例如，</a:t>
            </a:r>
            <a:r>
              <a:rPr lang="zh-CN" altLang="en-US" sz="3600" b="1" dirty="0">
                <a:hlinkClick r:id="rId2" action="ppaction://hlinkfile"/>
              </a:rPr>
              <a:t>向量</a:t>
            </a:r>
            <a:r>
              <a:rPr lang="zh-CN" altLang="en-US" sz="3600" b="1" dirty="0">
                <a:hlinkClick r:id="rId3" action="ppaction://hlinkfile"/>
              </a:rPr>
              <a:t>模型题的解法探索</a:t>
            </a:r>
            <a:r>
              <a:rPr lang="zh-CN" altLang="en-US" sz="3600" b="1" dirty="0">
                <a:hlinkClick r:id="rId4" action="ppaction://hlinkfile"/>
              </a:rPr>
              <a:t>       </a:t>
            </a:r>
            <a:endParaRPr lang="en-US" altLang="zh-CN" sz="3600" b="1" dirty="0"/>
          </a:p>
          <a:p>
            <a:pPr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zh-CN" sz="3600" b="1" dirty="0"/>
              <a:t>      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/>
          </p:cNvSpPr>
          <p:nvPr>
            <p:ph type="body"/>
          </p:nvPr>
        </p:nvSpPr>
        <p:spPr>
          <a:xfrm>
            <a:off x="-252412" y="981075"/>
            <a:ext cx="9396412" cy="5949950"/>
          </a:xfrm>
        </p:spPr>
        <p:txBody>
          <a:bodyPr vert="horz" wrap="square" lIns="91440" tIns="45720" rIns="91440" bIns="45720" anchor="t"/>
          <a:lstStyle/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zh-CN" sz="4000" b="1" dirty="0"/>
              <a:t>        </a:t>
            </a:r>
            <a:r>
              <a:rPr lang="zh-CN" altLang="en-US" sz="4000" b="1" dirty="0"/>
              <a:t>复习应注意落实、协调好</a:t>
            </a:r>
            <a:r>
              <a:rPr lang="zh-CN" altLang="zh-CN" sz="4000" b="1" dirty="0"/>
              <a:t>全面覆盖</a:t>
            </a:r>
            <a:r>
              <a:rPr lang="zh-CN" altLang="en-US" sz="4000" b="1" dirty="0"/>
              <a:t>与</a:t>
            </a:r>
            <a:r>
              <a:rPr lang="zh-CN" altLang="zh-CN" sz="4000" b="1" dirty="0"/>
              <a:t>重点讲练，突出高考“热点”问题。</a:t>
            </a:r>
            <a:r>
              <a:rPr lang="en-US" altLang="zh-CN" sz="4000" b="1" dirty="0"/>
              <a:t> </a:t>
            </a:r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zh-CN" sz="4000" b="1" dirty="0"/>
              <a:t>        </a:t>
            </a:r>
            <a:r>
              <a:rPr lang="zh-CN" altLang="en-US" sz="4000" b="1" dirty="0"/>
              <a:t>例如，</a:t>
            </a:r>
            <a:r>
              <a:rPr lang="zh-CN" altLang="zh-CN" sz="4000" b="1" dirty="0"/>
              <a:t>一元不等式、二元不等式恒成立问题以及能成立问题</a:t>
            </a:r>
            <a:r>
              <a:rPr lang="zh-CN" altLang="en-US" sz="4000" b="1" dirty="0"/>
              <a:t>，</a:t>
            </a:r>
            <a:r>
              <a:rPr lang="zh-CN" altLang="zh-CN" sz="4000" b="1" dirty="0"/>
              <a:t>是高考的热点问题，许多学生对此类问题理解不清。究其原因，这些知识点太相似</a:t>
            </a:r>
            <a:r>
              <a:rPr lang="zh-CN" altLang="en-US" sz="4000" b="1" dirty="0"/>
              <a:t>、</a:t>
            </a:r>
            <a:r>
              <a:rPr lang="zh-CN" altLang="zh-CN" sz="4000" b="1" dirty="0"/>
              <a:t>太容易导致混淆了</a:t>
            </a:r>
            <a:r>
              <a:rPr lang="zh-CN" altLang="en-US" sz="4000" b="1" dirty="0"/>
              <a:t>，可以集中滚动练习</a:t>
            </a:r>
            <a:r>
              <a:rPr lang="zh-CN" altLang="zh-CN" sz="4000" b="1" dirty="0"/>
              <a:t>。</a:t>
            </a:r>
            <a:endParaRPr lang="en-US" altLang="zh-CN" sz="4000" b="1" dirty="0"/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zh-CN" sz="4000" b="1" dirty="0"/>
              <a:t>        </a:t>
            </a:r>
            <a:r>
              <a:rPr lang="zh-CN" altLang="en-US" sz="4000" b="1" dirty="0">
                <a:hlinkClick r:id="rId2" action="ppaction://hlinkfile"/>
              </a:rPr>
              <a:t>恒成立问题的集中研究</a:t>
            </a:r>
            <a:endParaRPr lang="en-US" altLang="zh-CN" sz="4000" b="1" dirty="0"/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endParaRPr lang="zh-CN" altLang="en-US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5335" name="Rectangle 7"/>
          <p:cNvSpPr/>
          <p:nvPr/>
        </p:nvSpPr>
        <p:spPr>
          <a:xfrm>
            <a:off x="0" y="188913"/>
            <a:ext cx="8110538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落实高考热点问题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  <p:bldP spid="3553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/>
          </p:cNvSpPr>
          <p:nvPr>
            <p:ph type="body"/>
          </p:nvPr>
        </p:nvSpPr>
        <p:spPr>
          <a:xfrm>
            <a:off x="-252412" y="981075"/>
            <a:ext cx="9396412" cy="5949950"/>
          </a:xfrm>
        </p:spPr>
        <p:txBody>
          <a:bodyPr vert="horz" wrap="square" lIns="91440" tIns="45720" rIns="91440" bIns="45720" anchor="t"/>
          <a:lstStyle/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zh-CN" altLang="en-US" sz="4000" b="1" dirty="0">
                <a:solidFill>
                  <a:srgbClr val="0000CC"/>
                </a:solidFill>
                <a:ea typeface="黑体" panose="02010609060101010101" pitchFamily="49" charset="-122"/>
              </a:rPr>
              <a:t>        数学教学是数学思维活动的教学</a:t>
            </a:r>
            <a:r>
              <a:rPr lang="zh-CN" altLang="zh-CN" sz="4000" b="1" dirty="0"/>
              <a:t>。</a:t>
            </a:r>
            <a:r>
              <a:rPr lang="en-US" altLang="zh-CN" sz="4000" b="1" dirty="0"/>
              <a:t> </a:t>
            </a:r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zh-CN" altLang="en-US" sz="4000" b="1" dirty="0">
                <a:ea typeface="黑体" panose="02010609060101010101" pitchFamily="49" charset="-122"/>
              </a:rPr>
              <a:t>        数学教学要围绕学生的数学思考展开，让学生有自己的想法，提升教学的水平层次，改变一味“概念公式、模仿训练”、“掐头去尾烧中段”的教学观。学生只有善于思考，遇到问题才会产生一些“好念头”，高考中才会有路子。</a:t>
            </a:r>
            <a:endParaRPr lang="en-US" altLang="zh-CN" sz="4000" b="1" dirty="0"/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endParaRPr lang="zh-CN" altLang="en-US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5335" name="Rectangle 7"/>
          <p:cNvSpPr/>
          <p:nvPr/>
        </p:nvSpPr>
        <p:spPr>
          <a:xfrm>
            <a:off x="0" y="333375"/>
            <a:ext cx="8964613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教学生学思考，让学生有想法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  <p:bldP spid="3553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Grp="1"/>
          </p:cNvSpPr>
          <p:nvPr>
            <p:ph type="body"/>
          </p:nvPr>
        </p:nvSpPr>
        <p:spPr>
          <a:xfrm>
            <a:off x="-107950" y="981075"/>
            <a:ext cx="9396413" cy="5949950"/>
          </a:xfrm>
        </p:spPr>
        <p:txBody>
          <a:bodyPr vert="horz" wrap="square" lIns="91440" tIns="45720" rIns="91440" bIns="45720" anchor="t"/>
          <a:lstStyle/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zh-CN" sz="4000" b="1" dirty="0"/>
              <a:t>        </a:t>
            </a:r>
            <a:r>
              <a:rPr lang="zh-CN" altLang="en-US" sz="4000" b="1" dirty="0"/>
              <a:t>高考中吃得开的是有想法和细腻感觉的同学，粗犷、不拘小节是现今数学高考的大忌</a:t>
            </a:r>
            <a:r>
              <a:rPr lang="zh-CN" altLang="zh-CN" sz="4000" b="1" dirty="0"/>
              <a:t>。</a:t>
            </a:r>
            <a:r>
              <a:rPr lang="zh-CN" altLang="en-US" sz="4000" b="1" dirty="0"/>
              <a:t>细腻感觉是一种数学素养，实际上是缜密的思维习惯使然，这需要教师教学中提供机会、批判质疑、启发引导等相关教学活动的磨炼！高考中的细腻感觉就是要追求一种“斤斤计较”、“滴水不漏”的解题境界！</a:t>
            </a:r>
            <a:endParaRPr lang="en-US" altLang="zh-CN" sz="4000" b="1" dirty="0"/>
          </a:p>
          <a:p>
            <a:pPr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en-US" altLang="zh-CN" sz="4000" b="1" dirty="0"/>
              <a:t>        </a:t>
            </a:r>
            <a:endParaRPr lang="zh-CN" altLang="en-US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5335" name="Rectangle 7"/>
          <p:cNvSpPr/>
          <p:nvPr/>
        </p:nvSpPr>
        <p:spPr>
          <a:xfrm>
            <a:off x="0" y="188913"/>
            <a:ext cx="8110538" cy="504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6.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培养学生的细腻感觉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  <p:bldP spid="3553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/>
          </p:cNvSpPr>
          <p:nvPr>
            <p:ph type="body"/>
          </p:nvPr>
        </p:nvSpPr>
        <p:spPr>
          <a:xfrm>
            <a:off x="109538" y="1512888"/>
            <a:ext cx="8839200" cy="3352800"/>
          </a:xfrm>
          <a:ln>
            <a:solidFill>
              <a:srgbClr val="92001C">
                <a:alpha val="100000"/>
              </a:srgbClr>
            </a:solidFill>
            <a:miter/>
          </a:ln>
        </p:spPr>
        <p:txBody>
          <a:bodyPr vert="horz" wrap="square" lIns="91264" tIns="45632" rIns="91264" bIns="45632" anchor="t"/>
          <a:lstStyle/>
          <a:p>
            <a:pPr>
              <a:spcBef>
                <a:spcPct val="60000"/>
              </a:spcBef>
              <a:buNone/>
            </a:pPr>
            <a:r>
              <a:rPr lang="en-US" altLang="zh-CN" sz="5400" b="1" dirty="0">
                <a:solidFill>
                  <a:srgbClr val="FF0000"/>
                </a:solidFill>
              </a:rPr>
              <a:t>    </a:t>
            </a:r>
            <a:r>
              <a:rPr lang="zh-CN" altLang="en-US" sz="5400" b="1" dirty="0">
                <a:solidFill>
                  <a:srgbClr val="FF0000"/>
                </a:solidFill>
              </a:rPr>
              <a:t>不当之处敬请批评指正</a:t>
            </a:r>
            <a:endParaRPr lang="en-US" altLang="zh-CN" sz="5400" b="1" dirty="0">
              <a:solidFill>
                <a:srgbClr val="FF0000"/>
              </a:solidFill>
            </a:endParaRPr>
          </a:p>
          <a:p>
            <a:pPr algn="ctr">
              <a:spcBef>
                <a:spcPct val="60000"/>
              </a:spcBef>
              <a:buNone/>
            </a:pPr>
            <a:r>
              <a:rPr lang="zh-CN" altLang="en-US" sz="8800" b="1" dirty="0">
                <a:solidFill>
                  <a:srgbClr val="002060"/>
                </a:solidFill>
              </a:rPr>
              <a:t>谢谢大家！</a:t>
            </a:r>
            <a:endParaRPr lang="en-US" altLang="zh-CN" sz="8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>
          <a:xfrm>
            <a:off x="179388" y="576263"/>
            <a:ext cx="8713787" cy="4414837"/>
          </a:xfrm>
        </p:spPr>
        <p:txBody>
          <a:bodyPr vert="horz" wrap="square" lIns="91440" tIns="45720" rIns="91440" bIns="45720" anchor="ctr">
            <a:spAutoFit/>
          </a:bodyPr>
          <a:lstStyle>
            <a:lvl1pPr lvl="0">
              <a:defRPr/>
            </a:lvl1pPr>
          </a:lstStyle>
          <a:p>
            <a:pPr lvl="0" algn="l" eaLnBrk="1" hangingPunct="1">
              <a:lnSpc>
                <a:spcPct val="130000"/>
              </a:lnSpc>
            </a:pPr>
            <a:r>
              <a:rPr lang="zh-CN" altLang="en-US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高考数学高分取决于良好的</a:t>
            </a:r>
            <a:r>
              <a:rPr lang="en-US" altLang="zh-CN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解题能力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思维灵活、方法优越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en-US" altLang="zh-CN" sz="5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5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5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en-US" altLang="zh-CN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答题素养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hlinkClick r:id="rId2" action="ppaction://hlinkfile"/>
              </a:rPr>
              <a:t>过程合理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，结果达意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en-US" sz="4000" b="1" dirty="0">
              <a:solidFill>
                <a:schemeClr val="tx1"/>
              </a:solidFill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/>
          </p:cNvSpPr>
          <p:nvPr>
            <p:ph type="title"/>
          </p:nvPr>
        </p:nvSpPr>
        <p:spPr>
          <a:xfrm>
            <a:off x="0" y="319088"/>
            <a:ext cx="8820150" cy="1936750"/>
          </a:xfrm>
        </p:spPr>
        <p:txBody>
          <a:bodyPr vert="horz" wrap="square" lIns="91440" tIns="45720" rIns="91440" bIns="45720" anchor="ctr">
            <a:spAutoFit/>
          </a:bodyPr>
          <a:lstStyle/>
          <a:p>
            <a:pPr indent="-457200" eaLnBrk="1" hangingPunct="1"/>
            <a:r>
              <a:rPr lang="zh-CN" altLang="en-US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一、近</a:t>
            </a:r>
            <a:r>
              <a:rPr lang="zh-CN" altLang="en-US" sz="6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年数学试题考查</a:t>
            </a:r>
            <a:br>
              <a:rPr lang="zh-CN" altLang="en-US" sz="6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6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总体状况评析</a:t>
            </a:r>
          </a:p>
        </p:txBody>
      </p:sp>
      <p:sp>
        <p:nvSpPr>
          <p:cNvPr id="330755" name="Rectangle 3"/>
          <p:cNvSpPr>
            <a:spLocks noGrp="1"/>
          </p:cNvSpPr>
          <p:nvPr>
            <p:ph type="body"/>
          </p:nvPr>
        </p:nvSpPr>
        <p:spPr>
          <a:xfrm>
            <a:off x="0" y="3494088"/>
            <a:ext cx="9144000" cy="1441450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800" b="1" dirty="0">
                <a:solidFill>
                  <a:srgbClr val="D25500"/>
                </a:solidFill>
              </a:rPr>
              <a:t> </a:t>
            </a:r>
            <a:r>
              <a:rPr lang="zh-CN" altLang="en-US" sz="4800" b="1" dirty="0">
                <a:solidFill>
                  <a:srgbClr val="D25500"/>
                </a:solidFill>
              </a:rPr>
              <a:t>数据效度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20" name="Group 356"/>
          <p:cNvGraphicFramePr>
            <a:graphicFrameLocks noGrp="1"/>
          </p:cNvGraphicFramePr>
          <p:nvPr/>
        </p:nvGraphicFramePr>
        <p:xfrm>
          <a:off x="107950" y="188913"/>
          <a:ext cx="8497068" cy="6091556"/>
        </p:xfrm>
        <a:graphic>
          <a:graphicData uri="http://schemas.openxmlformats.org/drawingml/2006/table">
            <a:tbl>
              <a:tblPr/>
              <a:tblGrid>
                <a:gridCol w="1246320"/>
                <a:gridCol w="1812687"/>
                <a:gridCol w="1812687"/>
                <a:gridCol w="1812687"/>
                <a:gridCol w="1812687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年份</a:t>
                      </a: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均分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96.34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95.55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98.22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96.72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难度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系数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0.602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0.597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0.614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0.605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填空</a:t>
                      </a: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均分</a:t>
                      </a: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51.63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51.17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51.88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解答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均分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44.71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45.34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47.05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44.84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理附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加分</a:t>
                      </a:r>
                      <a:endParaRPr kumimoji="1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28.11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23.78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24.38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23.67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258762" y="1784350"/>
            <a:ext cx="9021763" cy="787400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</a:t>
            </a:r>
            <a:r>
              <a:rPr kumimoji="0" lang="en-US" altLang="zh-CN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）难度稳定在</a:t>
            </a:r>
            <a:r>
              <a:rPr kumimoji="0" lang="en-US" altLang="zh-CN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0.6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255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左右；</a:t>
            </a:r>
          </a:p>
        </p:txBody>
      </p:sp>
      <p:sp>
        <p:nvSpPr>
          <p:cNvPr id="3" name="内容占位符 2"/>
          <p:cNvSpPr txBox="1"/>
          <p:nvPr/>
        </p:nvSpPr>
        <p:spPr>
          <a:xfrm>
            <a:off x="138113" y="431800"/>
            <a:ext cx="7943850" cy="7016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5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二、试题总体特点</a:t>
            </a:r>
            <a:endParaRPr lang="zh-CN" altLang="en-US" sz="4400" b="1" dirty="0">
              <a:solidFill>
                <a:srgbClr val="80008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3"/>
          <p:cNvSpPr>
            <a:spLocks noGrp="1"/>
          </p:cNvSpPr>
          <p:nvPr/>
        </p:nvSpPr>
        <p:spPr>
          <a:xfrm>
            <a:off x="-258762" y="2649538"/>
            <a:ext cx="8651875" cy="7858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）知识考查点相对固定；</a:t>
            </a:r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-157162" y="4584700"/>
            <a:ext cx="8651875" cy="78581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）思想方法渗透方式明晰；</a:t>
            </a:r>
          </a:p>
        </p:txBody>
      </p:sp>
      <p:sp>
        <p:nvSpPr>
          <p:cNvPr id="5" name="Rectangle 3"/>
          <p:cNvSpPr>
            <a:spLocks noGrp="1"/>
          </p:cNvSpPr>
          <p:nvPr/>
        </p:nvSpPr>
        <p:spPr>
          <a:xfrm>
            <a:off x="-215900" y="5567363"/>
            <a:ext cx="9251950" cy="7858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）压轴题设置手段有一定规律。</a:t>
            </a:r>
          </a:p>
        </p:txBody>
      </p:sp>
      <p:sp>
        <p:nvSpPr>
          <p:cNvPr id="6" name="Rectangle 3"/>
          <p:cNvSpPr>
            <a:spLocks noGrp="1"/>
          </p:cNvSpPr>
          <p:nvPr/>
        </p:nvSpPr>
        <p:spPr>
          <a:xfrm>
            <a:off x="-215900" y="3602038"/>
            <a:ext cx="8651875" cy="7858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800" b="1" dirty="0">
                <a:solidFill>
                  <a:srgbClr val="D255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）能力考查方式比较集中；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  <p:bldP spid="3" grpId="0" build="p"/>
      <p:bldP spid="2" grpId="0" build="p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09075" cy="12954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en-US" altLang="zh-CN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4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年数学试题特点分析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-107950" y="1484313"/>
            <a:ext cx="9396413" cy="1944687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 (1)</a:t>
            </a:r>
            <a:r>
              <a:rPr lang="zh-CN" altLang="zh-CN" sz="4000" b="1" dirty="0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file"/>
              </a:rPr>
              <a:t>试题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比较好地贯彻了“立足基础、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追求平稳”的风格，突出了</a:t>
            </a:r>
            <a:r>
              <a:rPr lang="zh-CN" altLang="en-US" sz="4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重点</a:t>
            </a:r>
            <a:endParaRPr lang="en-US" altLang="zh-CN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4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知识、关键能力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zh-CN" altLang="en-US" sz="40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常规思想方法</a:t>
            </a:r>
            <a:endParaRPr lang="en-US" altLang="zh-CN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hlinkClick r:id="rId3" action="ppaction://hlinkfile"/>
              </a:rPr>
              <a:t>考查</a:t>
            </a:r>
            <a:r>
              <a:rPr lang="zh-CN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765175"/>
            <a:ext cx="9144000" cy="1944688"/>
          </a:xfrm>
        </p:spPr>
        <p:txBody>
          <a:bodyPr vert="horz" wrap="square" lIns="91440" tIns="45720" rIns="91440" bIns="45720" numCol="1" rtlCol="0" anchor="t" anchorCtr="0" compatLnSpc="1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(2) 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继续坚持立足于课本改编试题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的命题风格</a:t>
            </a:r>
            <a:r>
              <a:rPr kumimoji="0" lang="zh-CN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。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例如，</a:t>
            </a: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hlinkClick r:id="rId2" action="ppaction://hlinkfile"/>
              </a:rPr>
              <a:t>16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hlinkClick r:id="rId2" action="ppaction://hlinkfile"/>
              </a:rPr>
              <a:t>年</a:t>
            </a: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80%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的试题来自课本；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17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年填空题的大部分，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解答题 </a:t>
            </a: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15,16,17,20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，</a:t>
            </a: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21,23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等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均直接来自课本题目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hlinkClick r:id="rId2" action="ppaction://hlinkfile"/>
              </a:rPr>
              <a:t>改编</a:t>
            </a:r>
            <a:r>
              <a:rPr kumimoji="0" lang="zh-CN" altLang="en-US" sz="17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。</a:t>
            </a:r>
            <a:endParaRPr kumimoji="0" lang="en-US" altLang="zh-CN" sz="17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zh-CN" altLang="zh-CN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 panose="05020102010507070707"/>
              <a:buChar char=""/>
              <a:defRPr/>
            </a:pPr>
            <a:endParaRPr kumimoji="0" lang="zh-CN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/>
          </p:cNvSpPr>
          <p:nvPr>
            <p:ph idx="1"/>
          </p:nvPr>
        </p:nvSpPr>
        <p:spPr>
          <a:xfrm>
            <a:off x="0" y="0"/>
            <a:ext cx="9144000" cy="5257800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(3)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试题力求突破常规，着意创新。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年克服了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年诸多试题与往年</a:t>
            </a:r>
            <a:r>
              <a:rPr lang="zh-CN" altLang="zh-CN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重复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较多的弱点</a:t>
            </a:r>
            <a:r>
              <a:rPr lang="zh-CN" altLang="zh-CN" sz="44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4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例如，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年试题的</a:t>
            </a:r>
            <a:endParaRPr lang="en-US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题与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年的第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题类似；</a:t>
            </a:r>
            <a:endParaRPr lang="en-US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题与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年的第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题雷同；</a:t>
            </a:r>
            <a:endParaRPr lang="en-US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题与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06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年的第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题相近；</a:t>
            </a:r>
            <a:endParaRPr lang="en-US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题与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年的第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题相似；</a:t>
            </a:r>
            <a:endParaRPr lang="en-US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题与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年的第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题接近</a:t>
            </a:r>
            <a:r>
              <a:rPr lang="en-US" altLang="zh-CN" sz="4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4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1469</Words>
  <Application>Microsoft Office PowerPoint</Application>
  <PresentationFormat>全屏显示(4:3)</PresentationFormat>
  <Paragraphs>131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40" baseType="lpstr">
      <vt:lpstr>黑体</vt:lpstr>
      <vt:lpstr>华文行楷</vt:lpstr>
      <vt:lpstr>华文楷体</vt:lpstr>
      <vt:lpstr>隶书</vt:lpstr>
      <vt:lpstr>宋体</vt:lpstr>
      <vt:lpstr>Arial</vt:lpstr>
      <vt:lpstr>Cambria</vt:lpstr>
      <vt:lpstr>Maiandra GD</vt:lpstr>
      <vt:lpstr>Times New Roman</vt:lpstr>
      <vt:lpstr>Verdana</vt:lpstr>
      <vt:lpstr>Wingdings</vt:lpstr>
      <vt:lpstr>Wingdings 2</vt:lpstr>
      <vt:lpstr>1_默认设计模板</vt:lpstr>
      <vt:lpstr>龙腾四海</vt:lpstr>
      <vt:lpstr>1_龙腾四海</vt:lpstr>
      <vt:lpstr>高考数学答题的效能 及策略分析</vt:lpstr>
      <vt:lpstr>规范影响整体 细节铸就遗憾 能力奠定大局 智慧带来惊喜</vt:lpstr>
      <vt:lpstr>高考数学高分取决于良好的 解题能力(思维灵活、方法优越)           与 答题素养(过程合理，结果达意)</vt:lpstr>
      <vt:lpstr>一、近年数学试题考查 总体状况评析</vt:lpstr>
      <vt:lpstr>PowerPoint 演示文稿</vt:lpstr>
      <vt:lpstr>PowerPoint 演示文稿</vt:lpstr>
      <vt:lpstr>三、17年数学试题特点分析</vt:lpstr>
      <vt:lpstr>PowerPoint 演示文稿</vt:lpstr>
      <vt:lpstr>PowerPoint 演示文稿</vt:lpstr>
      <vt:lpstr>2017试题知识点考查情况</vt:lpstr>
      <vt:lpstr>PowerPoint 演示文稿</vt:lpstr>
      <vt:lpstr>PowerPoint 演示文稿</vt:lpstr>
      <vt:lpstr>PowerPoint 演示文稿</vt:lpstr>
      <vt:lpstr> 四、规范答题的误区规避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分析——   2004年高考数学试卷</dc:title>
  <dc:creator>Billgates</dc:creator>
  <cp:lastModifiedBy>jsjyxy2</cp:lastModifiedBy>
  <cp:revision>872</cp:revision>
  <dcterms:created xsi:type="dcterms:W3CDTF">2004-08-08T00:47:00Z</dcterms:created>
  <dcterms:modified xsi:type="dcterms:W3CDTF">2017-09-21T03:13:55Z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